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notesMasterIdLst>
    <p:notesMasterId r:id="rId13"/>
  </p:notesMasterIdLst>
  <p:sldIdLst>
    <p:sldId id="256" r:id="rId2"/>
    <p:sldId id="261" r:id="rId3"/>
    <p:sldId id="259" r:id="rId4"/>
    <p:sldId id="260" r:id="rId5"/>
    <p:sldId id="262" r:id="rId6"/>
    <p:sldId id="263" r:id="rId7"/>
    <p:sldId id="264" r:id="rId8"/>
    <p:sldId id="265" r:id="rId9"/>
    <p:sldId id="266" r:id="rId10"/>
    <p:sldId id="267" r:id="rId11"/>
    <p:sldId id="268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8" autoAdjust="0"/>
    <p:restoredTop sz="54872" autoAdjust="0"/>
  </p:normalViewPr>
  <p:slideViewPr>
    <p:cSldViewPr>
      <p:cViewPr varScale="1">
        <p:scale>
          <a:sx n="61" d="100"/>
          <a:sy n="61" d="100"/>
        </p:scale>
        <p:origin x="-63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4896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media/image2.jpeg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13AD3A4-FDF5-4A16-89F6-2F9138999878}" type="datetimeFigureOut">
              <a:rPr lang="uk-UA" smtClean="0"/>
              <a:t>06.05.2015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E578E19-6314-417A-9B53-863294865C72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3041951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b="1" u="sng" dirty="0" smtClean="0"/>
              <a:t>Современные экологические проблемы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1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86411890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 smtClean="0"/>
          </a:p>
          <a:p>
            <a:r>
              <a:rPr lang="ru-RU" dirty="0" smtClean="0"/>
              <a:t>Вследствие расходования природных ресурсов, изменения ландшафтов, загрязнения воздуха, воды и почвы человек через свою хозяйственную деятельность оказывает отрицательное </a:t>
            </a:r>
            <a:r>
              <a:rPr lang="ru-RU" dirty="0" err="1" smtClean="0"/>
              <a:t>воздейс-твие</a:t>
            </a:r>
            <a:r>
              <a:rPr lang="ru-RU" dirty="0" smtClean="0"/>
              <a:t> на биосферу. Снижение интенсивности это-</a:t>
            </a:r>
            <a:r>
              <a:rPr lang="ru-RU" dirty="0" err="1" smtClean="0"/>
              <a:t>го</a:t>
            </a:r>
            <a:r>
              <a:rPr lang="ru-RU" dirty="0" smtClean="0"/>
              <a:t> воздействия – важнейшая задача, стоящая перед современным человечеством, от решения которой зависит его будущее.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10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007320374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u="sng" dirty="0" smtClean="0">
                <a:latin typeface="Times New Roman" pitchFamily="18" charset="0"/>
                <a:cs typeface="Times New Roman" pitchFamily="18" charset="0"/>
              </a:rPr>
              <a:t>Спасибо за внимание!</a:t>
            </a:r>
          </a:p>
          <a:p>
            <a:pPr algn="r"/>
            <a:r>
              <a:rPr lang="ru-RU" sz="1200" smtClean="0"/>
              <a:t>Ученик ГБОУ СОШ №591 Симонов Вадим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11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10819581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 smtClean="0"/>
          </a:p>
          <a:p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В настоящее время преобразующее влияние человеческого общества на природу вносит в нее такие изменения, которые угрожают нарушить устойчивость биосферы. Мир уже стоит на пороге экологического кризиса – такого состояния среды обитания, при котором она становится непригодной для существования различных форм жизни, в том числе и человека.</a:t>
            </a:r>
            <a:endParaRPr lang="ru-RU" dirty="0" smtClean="0"/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2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6855429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u="sng" dirty="0" smtClean="0"/>
              <a:t>Истощение природных ресурсов</a:t>
            </a:r>
          </a:p>
          <a:p>
            <a:pPr marL="137160" indent="0">
              <a:buNone/>
            </a:pPr>
            <a:r>
              <a:rPr lang="ru-RU" dirty="0" smtClean="0"/>
              <a:t>Человечество постоянно использует различные природные ресурсы. К ним относятся полезные ископаемые, энергия Солнца, ветра и морских приливов, вода, атмосферный воздух, почва, рас-</a:t>
            </a:r>
            <a:r>
              <a:rPr lang="ru-RU" dirty="0" err="1" smtClean="0"/>
              <a:t>тительность</a:t>
            </a:r>
            <a:r>
              <a:rPr lang="ru-RU" dirty="0" smtClean="0"/>
              <a:t> и животный мир. Различают </a:t>
            </a:r>
            <a:r>
              <a:rPr lang="ru-RU" dirty="0" err="1" smtClean="0"/>
              <a:t>неис</a:t>
            </a:r>
            <a:r>
              <a:rPr lang="ru-RU" dirty="0" smtClean="0"/>
              <a:t>-черпаемые и </a:t>
            </a:r>
            <a:r>
              <a:rPr lang="ru-RU" dirty="0" err="1" smtClean="0"/>
              <a:t>исчерпаемые</a:t>
            </a:r>
            <a:r>
              <a:rPr lang="ru-RU" dirty="0" smtClean="0"/>
              <a:t> природные ресурсы</a:t>
            </a:r>
            <a:r>
              <a:rPr lang="ru-RU" dirty="0" smtClean="0">
                <a:cs typeface="Tahoma" pitchFamily="34" charset="0"/>
              </a:rPr>
              <a:t>.</a:t>
            </a:r>
            <a:endParaRPr lang="en-US" dirty="0" smtClean="0">
              <a:cs typeface="Tahoma" pitchFamily="34" charset="0"/>
            </a:endParaRP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3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13231042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u="sng" dirty="0" smtClean="0"/>
              <a:t>Неисчерпаемые ресурсы</a:t>
            </a:r>
          </a:p>
          <a:p>
            <a:r>
              <a:rPr lang="ru-RU" dirty="0" smtClean="0"/>
              <a:t>Неисчерпаемые природные ресурсы включают водные, климатические и космические ресурсы. Их резервы настолько огромны, что </a:t>
            </a:r>
            <a:r>
              <a:rPr lang="ru-RU" dirty="0" err="1" smtClean="0"/>
              <a:t>хозяй-ственная</a:t>
            </a:r>
            <a:r>
              <a:rPr lang="ru-RU" dirty="0" smtClean="0"/>
              <a:t> деятельность человека на них сказы-</a:t>
            </a:r>
            <a:r>
              <a:rPr lang="ru-RU" dirty="0" err="1" smtClean="0"/>
              <a:t>вается</a:t>
            </a:r>
            <a:r>
              <a:rPr lang="ru-RU" dirty="0" smtClean="0"/>
              <a:t> незначительно. Хотя пресную воду, по причине неравномерности ее распределения на планете и загрязнения, чаще относят к </a:t>
            </a:r>
            <a:r>
              <a:rPr lang="ru-RU" dirty="0" err="1" smtClean="0"/>
              <a:t>исчер-паемым</a:t>
            </a:r>
            <a:r>
              <a:rPr lang="ru-RU" dirty="0" smtClean="0"/>
              <a:t> природным ресурсам.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4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283481881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u="sng" dirty="0" err="1" smtClean="0"/>
              <a:t>Исчерпаемые</a:t>
            </a:r>
            <a:r>
              <a:rPr lang="ru-RU" u="sng" dirty="0" smtClean="0"/>
              <a:t> ресурсы</a:t>
            </a:r>
          </a:p>
          <a:p>
            <a:r>
              <a:rPr lang="ru-RU" sz="1200" dirty="0" err="1" smtClean="0"/>
              <a:t>Исчерпаемые</a:t>
            </a:r>
            <a:r>
              <a:rPr lang="ru-RU" sz="1200" dirty="0" smtClean="0"/>
              <a:t> природные ресурсы делятся на </a:t>
            </a:r>
            <a:r>
              <a:rPr lang="ru-RU" sz="1200" dirty="0" err="1" smtClean="0"/>
              <a:t>невозоб-новимые</a:t>
            </a:r>
            <a:r>
              <a:rPr lang="ru-RU" sz="1200" dirty="0" smtClean="0"/>
              <a:t> и </a:t>
            </a:r>
            <a:r>
              <a:rPr lang="ru-RU" sz="1200" dirty="0" err="1" smtClean="0"/>
              <a:t>возобновимые</a:t>
            </a:r>
            <a:r>
              <a:rPr lang="ru-RU" sz="1200" dirty="0" smtClean="0"/>
              <a:t>. </a:t>
            </a:r>
            <a:r>
              <a:rPr lang="ru-RU" sz="1200" dirty="0" err="1" smtClean="0"/>
              <a:t>Невозобновимые</a:t>
            </a:r>
            <a:r>
              <a:rPr lang="ru-RU" sz="1200" dirty="0" smtClean="0"/>
              <a:t> ресурсы – источники минерального сырья (уголь, нефть, газ). Ежегодно извлекается 100 млрд т твердого материала. Нефти на планете хватит на 50 лет. К </a:t>
            </a:r>
            <a:r>
              <a:rPr lang="ru-RU" sz="1200" dirty="0" err="1" smtClean="0"/>
              <a:t>возобновимым</a:t>
            </a:r>
            <a:r>
              <a:rPr lang="ru-RU" sz="1200" dirty="0" smtClean="0"/>
              <a:t> ресурсам относят растительность, животный мир и почву. Их расходование человечеством постоянно растет. Ежегодно вырубается 20 млн га леса – главного </a:t>
            </a:r>
            <a:r>
              <a:rPr lang="ru-RU" sz="1200" dirty="0" err="1" smtClean="0"/>
              <a:t>источ-ника</a:t>
            </a:r>
            <a:r>
              <a:rPr lang="ru-RU" sz="1200" dirty="0" smtClean="0"/>
              <a:t> видового разнообразия жизни на планете. В </a:t>
            </a:r>
            <a:r>
              <a:rPr lang="ru-RU" sz="1200" dirty="0" err="1" smtClean="0"/>
              <a:t>насто-ящее</a:t>
            </a:r>
            <a:r>
              <a:rPr lang="ru-RU" sz="1200" dirty="0" smtClean="0"/>
              <a:t> время около 600 видов позвоночных животных находится на грани исчезновения.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5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629668812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u="sng" dirty="0" smtClean="0"/>
              <a:t>Антропогенное изменение ландшафтов</a:t>
            </a:r>
          </a:p>
          <a:p>
            <a:r>
              <a:rPr lang="ru-RU" dirty="0" smtClean="0"/>
              <a:t>Усиливается воздействие человека на почву. Вследствие орошения, осушения каждый год теряется около 7 млн га пахотных земель. Рас-</a:t>
            </a:r>
            <a:r>
              <a:rPr lang="ru-RU" dirty="0" err="1" smtClean="0"/>
              <a:t>пашка</a:t>
            </a:r>
            <a:r>
              <a:rPr lang="ru-RU" dirty="0" smtClean="0"/>
              <a:t> целинных земель, строительство городов изменяет естественную среду обитаний </a:t>
            </a:r>
            <a:r>
              <a:rPr lang="ru-RU" dirty="0" err="1" smtClean="0"/>
              <a:t>орга-низмов</a:t>
            </a:r>
            <a:r>
              <a:rPr lang="ru-RU" dirty="0" smtClean="0"/>
              <a:t>. Во многих странах естественные ланд-</a:t>
            </a:r>
            <a:r>
              <a:rPr lang="ru-RU" dirty="0" err="1" smtClean="0"/>
              <a:t>шафты</a:t>
            </a:r>
            <a:r>
              <a:rPr lang="ru-RU" dirty="0" smtClean="0"/>
              <a:t> заменились антропогенными </a:t>
            </a:r>
            <a:r>
              <a:rPr lang="ru-RU" dirty="0" err="1" smtClean="0"/>
              <a:t>ландшаф-тами</a:t>
            </a:r>
            <a:r>
              <a:rPr lang="ru-RU" dirty="0" smtClean="0"/>
              <a:t> - созданные человеком,- которые </a:t>
            </a:r>
            <a:r>
              <a:rPr lang="ru-RU" dirty="0" err="1" smtClean="0"/>
              <a:t>умень-шают</a:t>
            </a:r>
            <a:r>
              <a:rPr lang="ru-RU" dirty="0" smtClean="0"/>
              <a:t> разнообразие живых организмов на планете.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6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818769229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u="sng" dirty="0" smtClean="0"/>
              <a:t>Загрязнение окружающей среды</a:t>
            </a:r>
          </a:p>
          <a:p>
            <a:r>
              <a:rPr lang="ru-RU" sz="1200" dirty="0" smtClean="0"/>
              <a:t>Одна из наиболее серьезных экологических проблем – выброс в окружающую среду загрязнителей – веществ, попадающих в почву, воздух, воду и нарушающие протекающие там естественные процессы. Загрязнение воздуха обусловлено выбросом в атмосферу </a:t>
            </a:r>
            <a:r>
              <a:rPr lang="ru-RU" sz="1200" dirty="0" err="1" smtClean="0"/>
              <a:t>промыш</a:t>
            </a:r>
            <a:r>
              <a:rPr lang="ru-RU" sz="1200" dirty="0" smtClean="0"/>
              <a:t>-ленных газов. Длинноволновые тепловые лучи, идущие от нагретой поверхности Земли, задерживаются. Это приводит к парниковому эффекту, последствия которого могут быть катастрофическими: таяние полярных льдов и повышения уровня Мирового океана, заболачивание тундры, расширение зоны пустынь.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7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76270913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u="sng" dirty="0" smtClean="0"/>
              <a:t>Загрязнение воздуха</a:t>
            </a:r>
          </a:p>
          <a:p>
            <a:r>
              <a:rPr lang="ru-RU" sz="1200" dirty="0" smtClean="0"/>
              <a:t>Промышленными предприятиями выбрасываются в атмосферу окислы азота и сернистый газ, которые соединяясь с водой, образуют кислотные дожди. </a:t>
            </a:r>
            <a:r>
              <a:rPr lang="ru-RU" sz="1200" dirty="0" err="1" smtClean="0"/>
              <a:t>По-следствия</a:t>
            </a:r>
            <a:r>
              <a:rPr lang="ru-RU" sz="1200" dirty="0" smtClean="0"/>
              <a:t> их выпадения – гибель различных животных, болезни растений. Выбросы в атмосферу веществ-</a:t>
            </a:r>
            <a:r>
              <a:rPr lang="ru-RU" sz="1200" dirty="0" err="1" smtClean="0"/>
              <a:t>хладоагентов</a:t>
            </a:r>
            <a:r>
              <a:rPr lang="ru-RU" sz="1200" dirty="0" smtClean="0"/>
              <a:t>  </a:t>
            </a:r>
            <a:r>
              <a:rPr lang="ru-RU" sz="1200" dirty="0" err="1" smtClean="0"/>
              <a:t>холодиль-ных</a:t>
            </a:r>
            <a:r>
              <a:rPr lang="ru-RU" sz="1200" dirty="0" smtClean="0"/>
              <a:t> установок приводит к </a:t>
            </a:r>
            <a:r>
              <a:rPr lang="ru-RU" sz="1200" dirty="0" err="1" smtClean="0"/>
              <a:t>обра-зованию</a:t>
            </a:r>
            <a:r>
              <a:rPr lang="ru-RU" sz="1200" dirty="0" smtClean="0"/>
              <a:t> озоновых дыр, </a:t>
            </a:r>
            <a:r>
              <a:rPr lang="ru-RU" sz="1200" dirty="0" err="1" smtClean="0"/>
              <a:t>вызыва-ющих</a:t>
            </a:r>
            <a:r>
              <a:rPr lang="ru-RU" sz="1200" dirty="0" smtClean="0"/>
              <a:t> увеличение доли ультра-фиолетовых лучей. Они могут стать причиной заболевания раком кожи среди людей.</a:t>
            </a:r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8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568157423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ru-RU" u="sng" dirty="0" smtClean="0"/>
              <a:t>Загрязнение водоемов и почвы</a:t>
            </a:r>
          </a:p>
          <a:p>
            <a:r>
              <a:rPr lang="ru-RU" sz="1200" dirty="0" smtClean="0"/>
              <a:t>Загрязнение водоемов связано с попаданием в них нефти и нефтепродуктов, нарушающих газообмен и </a:t>
            </a:r>
            <a:r>
              <a:rPr lang="ru-RU" sz="1200" dirty="0" err="1" smtClean="0"/>
              <a:t>вызыва-ющих</a:t>
            </a:r>
            <a:r>
              <a:rPr lang="ru-RU" sz="1200" dirty="0" smtClean="0"/>
              <a:t> гибель рыб. Смыв дождями с полей удобрений, слив в них промышленных и бытовых стоков приводит к понижению концентрации в воде кислорода и </a:t>
            </a:r>
            <a:r>
              <a:rPr lang="ru-RU" sz="1200" dirty="0" err="1" smtClean="0"/>
              <a:t>повы-шению</a:t>
            </a:r>
            <a:r>
              <a:rPr lang="ru-RU" sz="1200" dirty="0" smtClean="0"/>
              <a:t> содержания органических веществ. Серьезную опасность представляет радиоактивное загрязнение, связанное с авариями на АЭС.</a:t>
            </a:r>
          </a:p>
          <a:p>
            <a:r>
              <a:rPr lang="ru-RU" sz="1200" dirty="0" smtClean="0"/>
              <a:t>Загрязнение почвы вызывает ежегодное внесение в нее 100 млн т минеральных удобрений и химических средств защиты растений, которые нарушают в почве </a:t>
            </a:r>
            <a:r>
              <a:rPr lang="ru-RU" sz="1200" dirty="0" err="1" smtClean="0"/>
              <a:t>саморегу-ляцию</a:t>
            </a:r>
            <a:r>
              <a:rPr lang="ru-RU" sz="1200" dirty="0" smtClean="0"/>
              <a:t> биогеоценозов.</a:t>
            </a:r>
          </a:p>
          <a:p>
            <a:endParaRPr lang="ru-RU" sz="1200" dirty="0" smtClean="0"/>
          </a:p>
          <a:p>
            <a:endParaRPr lang="uk-UA" dirty="0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E578E19-6314-417A-9B53-863294865C72}" type="slidenum">
              <a:rPr lang="uk-UA" smtClean="0"/>
              <a:t>9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7058147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Заголовок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8" name="Дата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6480657-586B-4471-AC0B-1E70D6DAF753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17" name="Нижний колонтитул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29" name="Номер слайда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B80D2A-DCE7-44CF-B699-56D4FEF6D5A9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673F6A-089C-48EA-BC58-C7ED09C2479B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759503-B011-45AB-B52C-98FFF027FB9C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61E9A1-D106-4D5C-9710-983174CBA160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5EA020-3A5D-499E-8FD9-30F3E50D2C4C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Объект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286E79-107D-4882-A482-C7B11D3ECA8F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430AFA-0762-4387-9AE3-5D7C225C231A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1759EE8-6047-4D0F-95C8-E1E266352EE2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67E0FF-E864-497D-A640-07BD469CA945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ru-RU" dirty="0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Вставка рисунка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5735D0-3E39-4759-B40A-B9F1E9F56DA0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Заголовок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4" name="Дата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C3889EC0-1CF2-4ECF-BE5D-E3B60413E52D}" type="datetime1">
              <a:rPr lang="ru-RU" smtClean="0"/>
              <a:t>06.05.2015</a:t>
            </a:fld>
            <a:endParaRPr lang="ru-RU" dirty="0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r>
              <a:rPr lang="pl-PL" smtClean="0"/>
              <a:t>www.sliderpoint.org</a:t>
            </a:r>
            <a:endParaRPr lang="ru-RU" dirty="0"/>
          </a:p>
        </p:txBody>
      </p:sp>
      <p:sp>
        <p:nvSpPr>
          <p:cNvPr id="23" name="Номер слайда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56ADED22-79A0-4498-B80D-7ECDB0A25B2A}" type="slidenum">
              <a:rPr lang="ru-RU" smtClean="0"/>
              <a:pPr/>
              <a:t>‹№›</a:t>
            </a:fld>
            <a:endParaRPr lang="ru-RU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</p:sldLayoutIdLst>
  <p:hf sldNum="0" hdr="0" dt="0"/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jpeg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395536" y="2060848"/>
            <a:ext cx="8229600" cy="1828800"/>
          </a:xfrm>
        </p:spPr>
        <p:txBody>
          <a:bodyPr>
            <a:normAutofit fontScale="90000"/>
          </a:bodyPr>
          <a:lstStyle/>
          <a:p>
            <a:r>
              <a:rPr lang="ru-RU" b="1" u="sng" dirty="0" smtClean="0"/>
              <a:t>Современные экологические проблемы</a:t>
            </a:r>
            <a:endParaRPr lang="ru-RU" b="1" u="sng" dirty="0"/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-6400800" y="4581128"/>
            <a:ext cx="6400800" cy="1752600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4026734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-9037512" y="2780928"/>
            <a:ext cx="8229600" cy="1143000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052736"/>
            <a:ext cx="8229600" cy="4709160"/>
          </a:xfrm>
        </p:spPr>
        <p:txBody>
          <a:bodyPr/>
          <a:lstStyle/>
          <a:p>
            <a:r>
              <a:rPr lang="ru-RU" dirty="0" smtClean="0"/>
              <a:t>Вследствие расходования природных ресурсов, изменения ландшафтов, загрязнения воздуха, воды и почвы человек через свою хозяйственную деятельность оказывает отрицательное </a:t>
            </a:r>
            <a:r>
              <a:rPr lang="ru-RU" dirty="0" err="1" smtClean="0"/>
              <a:t>воздейс-твие</a:t>
            </a:r>
            <a:r>
              <a:rPr lang="ru-RU" dirty="0" smtClean="0"/>
              <a:t> на биосферу. Снижение интенсивности это-</a:t>
            </a:r>
            <a:r>
              <a:rPr lang="ru-RU" dirty="0" err="1" smtClean="0"/>
              <a:t>го</a:t>
            </a:r>
            <a:r>
              <a:rPr lang="ru-RU" dirty="0" smtClean="0"/>
              <a:t> воздействия – важнейшая задача, стоящая перед современным человечеством, от решения которой зависит его будущее.</a:t>
            </a:r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4916224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ctrTitle"/>
          </p:nvPr>
        </p:nvSpPr>
        <p:spPr>
          <a:xfrm>
            <a:off x="395536" y="1412776"/>
            <a:ext cx="8229600" cy="1828800"/>
          </a:xfrm>
        </p:spPr>
        <p:txBody>
          <a:bodyPr/>
          <a:lstStyle/>
          <a:p>
            <a:r>
              <a:rPr lang="ru-RU" u="sng" dirty="0" smtClean="0">
                <a:latin typeface="Times New Roman" pitchFamily="18" charset="0"/>
                <a:cs typeface="Times New Roman" pitchFamily="18" charset="0"/>
              </a:rPr>
              <a:t>Спасибо за внимание!</a:t>
            </a:r>
            <a:endParaRPr lang="ru-RU" u="sng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Подзаголовок 4"/>
          <p:cNvSpPr>
            <a:spLocks noGrp="1"/>
          </p:cNvSpPr>
          <p:nvPr>
            <p:ph type="subTitle" idx="1"/>
          </p:nvPr>
        </p:nvSpPr>
        <p:spPr>
          <a:xfrm>
            <a:off x="1835696" y="5733256"/>
            <a:ext cx="7088832" cy="864096"/>
          </a:xfrm>
        </p:spPr>
        <p:txBody>
          <a:bodyPr>
            <a:normAutofit/>
          </a:bodyPr>
          <a:lstStyle/>
          <a:p>
            <a:pPr algn="r"/>
            <a:r>
              <a:rPr lang="ru-RU" sz="2000" dirty="0" smtClean="0"/>
              <a:t>Ученик ГБОУ СОШ №591 Симонов Вадим</a:t>
            </a:r>
            <a:endParaRPr lang="ru-RU" sz="2000" dirty="0"/>
          </a:p>
        </p:txBody>
      </p:sp>
      <p:sp>
        <p:nvSpPr>
          <p:cNvPr id="2" name="Місце для нижнього колонтитула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5681677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-1620688" y="1484784"/>
            <a:ext cx="226368" cy="76870"/>
          </a:xfrm>
        </p:spPr>
        <p:txBody>
          <a:bodyPr>
            <a:normAutofit fontScale="90000"/>
          </a:bodyPr>
          <a:lstStyle/>
          <a:p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67544" y="1196752"/>
            <a:ext cx="8229600" cy="4709160"/>
          </a:xfrm>
        </p:spPr>
        <p:txBody>
          <a:bodyPr/>
          <a:lstStyle/>
          <a:p>
            <a:r>
              <a:rPr lang="ru-RU" dirty="0">
                <a:latin typeface="Times New Roman" pitchFamily="18" charset="0"/>
                <a:cs typeface="Times New Roman" pitchFamily="18" charset="0"/>
              </a:rPr>
              <a:t>В настоящее время преобразующее влияние человеческого общества на природу вносит в нее такие изменения, которые угрожают нарушить устойчивость биосферы. Мир уже стоит на пороге экологического кризиса – такого состояния среды обитания, при котором </a:t>
            </a:r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она </a:t>
            </a:r>
            <a:r>
              <a:rPr lang="ru-RU" dirty="0">
                <a:latin typeface="Times New Roman" pitchFamily="18" charset="0"/>
                <a:cs typeface="Times New Roman" pitchFamily="18" charset="0"/>
              </a:rPr>
              <a:t>становится непригодной для существования различных форм жизни, в том числе и человека.</a:t>
            </a:r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6175606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u="sng" dirty="0"/>
              <a:t>Истощение природных ресурсов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11560" y="1484784"/>
            <a:ext cx="8229600" cy="4709160"/>
          </a:xfrm>
        </p:spPr>
        <p:txBody>
          <a:bodyPr>
            <a:normAutofit/>
          </a:bodyPr>
          <a:lstStyle/>
          <a:p>
            <a:pPr marL="137160" indent="0">
              <a:buNone/>
            </a:pPr>
            <a:r>
              <a:rPr lang="ru-RU" dirty="0"/>
              <a:t>Человечество постоянно использует различные природные ресурсы. К ним относятся полезные ископаемые, энергия Солнца, ветра и морских приливов, вода, атмосферный воздух, почва, рас-тительность и животный мир. Различают неис-черпаемые и исчерпаемые природные ресурсы</a:t>
            </a:r>
            <a:r>
              <a:rPr lang="ru-RU" dirty="0" smtClean="0">
                <a:cs typeface="Tahoma" pitchFamily="34" charset="0"/>
              </a:rPr>
              <a:t>.</a:t>
            </a:r>
            <a:endParaRPr lang="en-US" dirty="0">
              <a:cs typeface="Tahoma" pitchFamily="34" charset="0"/>
            </a:endParaRPr>
          </a:p>
        </p:txBody>
      </p:sp>
      <p:pic>
        <p:nvPicPr>
          <p:cNvPr id="2050" name="Picture 2" descr="D:\Krystian Zimerman\ceo.az_0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59632" y="4437111"/>
            <a:ext cx="2808312" cy="21082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2051" name="Picture 3" descr="D:\Krystian Zimerman\tambang.jpg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88024" y="4437110"/>
            <a:ext cx="2803004" cy="21082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657125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u="sng" dirty="0" smtClean="0"/>
              <a:t>Неисчерпаемые ресурсы</a:t>
            </a:r>
            <a:endParaRPr lang="ru-RU" u="sng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Неисчерпаемые природные ресурсы включают водные, климатические и космические ресурсы. Их резервы настолько огромны, что хозяй-ственная деятельность человека на них сказы-вается незначительно. Хотя пресную воду, по причине неравномерности ее распределения на планете и загрязнения, чаще относят к исчер-паемым природным ресурсам.</a:t>
            </a:r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2164494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u="sng" dirty="0" smtClean="0"/>
              <a:t>Исчерпаемые ресурсы</a:t>
            </a:r>
            <a:endParaRPr lang="ru-RU" u="sng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ru-RU" sz="2400" dirty="0" smtClean="0"/>
              <a:t>Исчерпаемые природные ресурсы делятся на </a:t>
            </a:r>
            <a:r>
              <a:rPr lang="ru-RU" sz="2400" dirty="0" err="1" smtClean="0"/>
              <a:t>невозоб-новимые</a:t>
            </a:r>
            <a:r>
              <a:rPr lang="ru-RU" sz="2400" dirty="0" smtClean="0"/>
              <a:t> и возобновимые. Невозобновимые ресурсы – источники минерального сырья (уголь, нефть, газ). Ежегодно извлекается 100 млрд т твердого материала. Нефти на планете хватит на 50 лет. К возобновимым ресурсам относят растительность, животный мир и почву. Их расходование человечеством постоянно растет. Ежегодно вырубается 20 млн га леса – главного источ-ника видового разнообразия жизни на планете. В насто-ящее время около 600 видов позвоночных животных находится на грани исчезновения.</a:t>
            </a:r>
            <a:endParaRPr lang="ru-RU" sz="2400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480625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u="sng" dirty="0" smtClean="0"/>
              <a:t>Антропогенное изменение ландшафтов</a:t>
            </a:r>
            <a:endParaRPr lang="ru-RU" u="sng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Усиливается воздействие человека на почву. Вследствие орошения, осушения каждый год теряется около 7 млн га пахотных земель. Рас-пашка целинных земель, строительство городов изменяет естественную среду обитаний орга-низмов. Во многих странах естественные ланд-шафты заменились антропогенными ландшаф-тами - созданные человеком,- которые умень-шают разнообразие живых организмов на планете.</a:t>
            </a:r>
            <a:endParaRPr lang="ru-RU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4022155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u="sng" dirty="0" smtClean="0"/>
              <a:t>Загрязнение окружающей среды</a:t>
            </a:r>
            <a:endParaRPr lang="ru-RU" u="sng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400" dirty="0" smtClean="0"/>
              <a:t>Одна из наиболее серьезных экологических проблем – выброс в окружающую среду загрязнителей – веществ, попадающих в почву, воздух, воду и нарушающие протекающие там естественные процессы. Загрязнение воздуха обусловлено выбросом в атмосферу промыш-ленных газов. Длинноволновые тепловые лучи, идущие от нагретой поверхности Земли, задерживаются. Это приводит к парниковому эффекту, последствия которого могут быть катастрофическими: таяние полярных льдов и повышения уровня Мирового океана, заболачивание тундры, расширение зоны пустынь.</a:t>
            </a:r>
            <a:endParaRPr lang="ru-RU" sz="2400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90163669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96168" y="116632"/>
            <a:ext cx="8229600" cy="1143000"/>
          </a:xfrm>
        </p:spPr>
        <p:txBody>
          <a:bodyPr/>
          <a:lstStyle/>
          <a:p>
            <a:r>
              <a:rPr lang="ru-RU" u="sng" dirty="0" smtClean="0"/>
              <a:t>Загрязнение воздуха</a:t>
            </a:r>
            <a:endParaRPr lang="ru-RU" u="sng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179512" y="1412776"/>
            <a:ext cx="5472608" cy="5256584"/>
          </a:xfrm>
        </p:spPr>
        <p:txBody>
          <a:bodyPr>
            <a:normAutofit lnSpcReduction="10000"/>
          </a:bodyPr>
          <a:lstStyle/>
          <a:p>
            <a:r>
              <a:rPr lang="ru-RU" sz="2400" dirty="0" smtClean="0"/>
              <a:t>Промышленными предприятиями выбрасываются в атмосферу окислы азота и сернистый газ, которые соединяясь с водой, образуют кислотные дожди. По-следствия их выпадения – гибель различных животных, болезни растений. Выбросы в атмосферу веществ-хладоагентов  холодиль-ных установок приводит к обра-зованию озоновых дыр, вызыва-ющих увеличение доли ультра-фиолетовых лучей. Они могут стать причиной заболевания раком кожи среди людей.</a:t>
            </a:r>
            <a:endParaRPr lang="ru-RU" sz="2400" dirty="0"/>
          </a:p>
        </p:txBody>
      </p:sp>
      <p:pic>
        <p:nvPicPr>
          <p:cNvPr id="1026" name="Picture 2" descr="D:\Krystian Zimerman\acidrain.jp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80112" y="1556792"/>
            <a:ext cx="3168352" cy="384115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65691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u="sng" dirty="0" smtClean="0"/>
              <a:t>Загрязнение водоемов и почвы</a:t>
            </a:r>
            <a:endParaRPr lang="ru-RU" u="sng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1628800"/>
            <a:ext cx="8229600" cy="4709160"/>
          </a:xfrm>
        </p:spPr>
        <p:txBody>
          <a:bodyPr>
            <a:normAutofit/>
          </a:bodyPr>
          <a:lstStyle/>
          <a:p>
            <a:r>
              <a:rPr lang="ru-RU" sz="2400" dirty="0" smtClean="0"/>
              <a:t>Загрязнение водоемов связано с попаданием в них нефти и нефтепродуктов, нарушающих газообмен и вызыва-ющих гибель рыб. Смыв дождями с полей удобрений, слив в них промышленных и бытовых стоков приводит к понижению концентрации в воде кислорода и повы-шению содержания органических веществ. Серьезную опасность представляет радиоактивное загрязнение, связанное с авариями на АЭС.</a:t>
            </a:r>
          </a:p>
          <a:p>
            <a:r>
              <a:rPr lang="ru-RU" sz="2400" dirty="0" smtClean="0"/>
              <a:t>Загрязнение почвы вызывает ежегодное внесение в нее 100 млн т минеральных удобрений и химических средств защиты растений, которые нарушают в почве саморегу-ляцию биогеоценозов.</a:t>
            </a:r>
          </a:p>
          <a:p>
            <a:endParaRPr lang="ru-RU" sz="2400" dirty="0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pl-PL" smtClean="0"/>
              <a:t>www.sliderpoint.org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1917664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Апекс">
  <a:themeElements>
    <a:clrScheme name="Апекс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Апекс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Апекс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898</TotalTime>
  <Words>1158</Words>
  <Application>Microsoft Office PowerPoint</Application>
  <PresentationFormat>Екран (4:3)</PresentationFormat>
  <Paragraphs>64</Paragraphs>
  <Slides>11</Slides>
  <Notes>11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11</vt:i4>
      </vt:variant>
    </vt:vector>
  </HeadingPairs>
  <TitlesOfParts>
    <vt:vector size="12" baseType="lpstr">
      <vt:lpstr>Апекс</vt:lpstr>
      <vt:lpstr>Современные экологические проблемы</vt:lpstr>
      <vt:lpstr>Презентація PowerPoint</vt:lpstr>
      <vt:lpstr>Истощение природных ресурсов</vt:lpstr>
      <vt:lpstr>Неисчерпаемые ресурсы</vt:lpstr>
      <vt:lpstr>Исчерпаемые ресурсы</vt:lpstr>
      <vt:lpstr>Антропогенное изменение ландшафтов</vt:lpstr>
      <vt:lpstr>Загрязнение окружающей среды</vt:lpstr>
      <vt:lpstr>Загрязнение воздуха</vt:lpstr>
      <vt:lpstr>Загрязнение водоемов и почвы</vt:lpstr>
      <vt:lpstr>Презентація PowerPoint</vt:lpstr>
      <vt:lpstr>Спасибо за внимание!</vt:lpstr>
    </vt:vector>
  </TitlesOfParts>
  <Company>*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Современные экологические проблемы</dc:title>
  <dc:creator>Admin</dc:creator>
  <cp:lastModifiedBy>LEGION</cp:lastModifiedBy>
  <cp:revision>37</cp:revision>
  <dcterms:created xsi:type="dcterms:W3CDTF">2012-04-30T18:40:58Z</dcterms:created>
  <dcterms:modified xsi:type="dcterms:W3CDTF">2015-05-06T08:39:10Z</dcterms:modified>
</cp:coreProperties>
</file>

<file path=docProps/thumbnail.jpeg>
</file>